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7" r:id="rId2"/>
    <p:sldId id="270" r:id="rId3"/>
    <p:sldId id="299" r:id="rId4"/>
    <p:sldId id="304" r:id="rId5"/>
    <p:sldId id="300" r:id="rId6"/>
    <p:sldId id="305" r:id="rId7"/>
    <p:sldId id="307" r:id="rId8"/>
    <p:sldId id="308" r:id="rId9"/>
    <p:sldId id="301" r:id="rId10"/>
    <p:sldId id="302" r:id="rId11"/>
    <p:sldId id="303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8F"/>
    <a:srgbClr val="CFC8C8"/>
    <a:srgbClr val="D27C61"/>
    <a:srgbClr val="59A1CF"/>
    <a:srgbClr val="92D050"/>
    <a:srgbClr val="2276B7"/>
    <a:srgbClr val="80C342"/>
    <a:srgbClr val="155B99"/>
    <a:srgbClr val="175592"/>
    <a:srgbClr val="80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</a:t>
            </a:fld>
            <a:endParaRPr lang="en-GB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" y="0"/>
            <a:ext cx="7112519" cy="52203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13460" y="5628959"/>
            <a:ext cx="7117080" cy="909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θισμός στο Διαδίκτυο</a:t>
            </a:r>
            <a:endParaRPr lang="en-GB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63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</a:t>
            </a:r>
            <a:r>
              <a:rPr lang="el-GR" sz="3200" dirty="0" smtClean="0">
                <a:solidFill>
                  <a:srgbClr val="009A8F"/>
                </a:solidFill>
              </a:rPr>
              <a:t>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427037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Είναι </a:t>
            </a:r>
            <a:r>
              <a:rPr lang="el-GR" dirty="0" smtClean="0"/>
              <a:t>σημαντικό </a:t>
            </a:r>
            <a:r>
              <a:rPr lang="el-GR" dirty="0"/>
              <a:t>να </a:t>
            </a:r>
            <a:r>
              <a:rPr lang="el-GR" b="1" dirty="0"/>
              <a:t>µη </a:t>
            </a:r>
            <a:r>
              <a:rPr lang="el-GR" b="1" dirty="0" smtClean="0"/>
              <a:t>χρησιμοποιούμε </a:t>
            </a:r>
            <a:r>
              <a:rPr lang="el-GR" dirty="0"/>
              <a:t>την πρόσβαση στο Διαδίκτυο ως </a:t>
            </a:r>
            <a:r>
              <a:rPr lang="el-GR" b="1" dirty="0" smtClean="0"/>
              <a:t>ανταμοιβή</a:t>
            </a:r>
            <a:r>
              <a:rPr lang="el-GR" dirty="0" smtClean="0"/>
              <a:t> </a:t>
            </a:r>
            <a:r>
              <a:rPr lang="el-GR" dirty="0"/>
              <a:t>µ</a:t>
            </a:r>
            <a:r>
              <a:rPr lang="el-GR" dirty="0" err="1"/>
              <a:t>ιας</a:t>
            </a:r>
            <a:r>
              <a:rPr lang="el-GR" dirty="0"/>
              <a:t> καλής </a:t>
            </a:r>
            <a:r>
              <a:rPr lang="el-GR" dirty="0" err="1" smtClean="0"/>
              <a:t>συµπεριφοράς</a:t>
            </a:r>
            <a:r>
              <a:rPr lang="el-GR" dirty="0" smtClean="0"/>
              <a:t> </a:t>
            </a:r>
            <a:r>
              <a:rPr lang="el-GR" dirty="0"/>
              <a:t>του παιδιού ή να </a:t>
            </a:r>
            <a:r>
              <a:rPr lang="el-GR" dirty="0" smtClean="0"/>
              <a:t>απαγορεύουμε </a:t>
            </a:r>
            <a:r>
              <a:rPr lang="el-GR" dirty="0"/>
              <a:t>την πρόσβαση στον υπολογιστή ως </a:t>
            </a:r>
            <a:r>
              <a:rPr lang="el-GR" dirty="0" smtClean="0"/>
              <a:t>τιμωρία. </a:t>
            </a:r>
            <a:endParaRPr lang="en-US" dirty="0" smtClean="0"/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l-GR" sz="2900" dirty="0"/>
              <a:t>Πρέπει να </a:t>
            </a:r>
            <a:r>
              <a:rPr lang="el-GR" sz="2900" dirty="0" smtClean="0"/>
              <a:t>έχουμε </a:t>
            </a:r>
            <a:r>
              <a:rPr lang="el-GR" sz="2900" dirty="0"/>
              <a:t>υπόψη µας ότι εάν τα παιδιά </a:t>
            </a:r>
            <a:r>
              <a:rPr lang="el-GR" sz="2900" dirty="0" smtClean="0"/>
              <a:t>αντιμετωπίζουν </a:t>
            </a:r>
            <a:r>
              <a:rPr lang="el-GR" sz="2900" dirty="0"/>
              <a:t>κάποιο </a:t>
            </a:r>
            <a:r>
              <a:rPr lang="el-GR" sz="2900" b="1" dirty="0" smtClean="0"/>
              <a:t>πρόβλημα</a:t>
            </a:r>
            <a:r>
              <a:rPr lang="el-GR" sz="2900" dirty="0" smtClean="0"/>
              <a:t> </a:t>
            </a:r>
            <a:r>
              <a:rPr lang="el-GR" sz="2900" dirty="0"/>
              <a:t>στην </a:t>
            </a:r>
            <a:r>
              <a:rPr lang="el-GR" sz="2900" dirty="0" smtClean="0"/>
              <a:t>πραγματική </a:t>
            </a:r>
            <a:r>
              <a:rPr lang="el-GR" sz="2900" dirty="0"/>
              <a:t>ζωή (π.χ. άγχος, κατάθλιψη, δυσκολίες στις κοινωνικές σχέσεις) τείνουν να ξοδεύουν συνεχώς </a:t>
            </a:r>
            <a:r>
              <a:rPr lang="el-GR" sz="2900" b="1" dirty="0"/>
              <a:t>περισσότερο χρόνο </a:t>
            </a:r>
            <a:r>
              <a:rPr lang="el-GR" sz="2900" dirty="0"/>
              <a:t>στο Διαδίκτυο. </a:t>
            </a:r>
            <a:endParaRPr lang="en-US" sz="2900" dirty="0"/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l-GR" sz="2900" dirty="0"/>
              <a:t>Ας </a:t>
            </a:r>
            <a:r>
              <a:rPr lang="el-GR" sz="2900" dirty="0" smtClean="0"/>
              <a:t>εξερευνήσουμε </a:t>
            </a:r>
            <a:r>
              <a:rPr lang="el-GR" sz="2900" dirty="0"/>
              <a:t>τις </a:t>
            </a:r>
            <a:r>
              <a:rPr lang="el-GR" sz="2900" b="1" dirty="0"/>
              <a:t>δικές µας διαδικτυακές συνήθειες</a:t>
            </a:r>
            <a:r>
              <a:rPr lang="el-GR" sz="2900" dirty="0"/>
              <a:t>, καθώς ως γονείς </a:t>
            </a:r>
            <a:r>
              <a:rPr lang="el-GR" sz="2900" dirty="0" smtClean="0"/>
              <a:t>αποτελούμε </a:t>
            </a:r>
            <a:r>
              <a:rPr lang="el-GR" sz="2900" dirty="0"/>
              <a:t>από τα πιο </a:t>
            </a:r>
            <a:r>
              <a:rPr lang="el-GR" sz="2900" dirty="0" smtClean="0"/>
              <a:t>σημαντικά </a:t>
            </a:r>
            <a:r>
              <a:rPr lang="el-GR" sz="2900" dirty="0"/>
              <a:t>πρότυπα προς µ</a:t>
            </a:r>
            <a:r>
              <a:rPr lang="el-GR" sz="2900" dirty="0" err="1"/>
              <a:t>ίµηση</a:t>
            </a:r>
            <a:r>
              <a:rPr lang="el-GR" sz="2900" dirty="0"/>
              <a:t>.</a:t>
            </a:r>
            <a:endParaRPr lang="en-US" sz="2900" dirty="0"/>
          </a:p>
          <a:p>
            <a:pPr>
              <a:buBlip>
                <a:blip r:embed="rId2"/>
              </a:buBlip>
            </a:pPr>
            <a:endParaRPr lang="el-GR" sz="2900" dirty="0"/>
          </a:p>
          <a:p>
            <a:pPr>
              <a:buBlip>
                <a:blip r:embed="rId2"/>
              </a:buBlip>
            </a:pPr>
            <a:r>
              <a:rPr lang="el-GR" sz="2900" dirty="0"/>
              <a:t>Καλό είναι να </a:t>
            </a:r>
            <a:r>
              <a:rPr lang="el-GR" sz="2900" dirty="0" smtClean="0"/>
              <a:t>έχουμε </a:t>
            </a:r>
            <a:r>
              <a:rPr lang="el-GR" sz="2900" dirty="0"/>
              <a:t>τους υπολογιστές που έχουν πρόσβαση στο δ</a:t>
            </a:r>
            <a:r>
              <a:rPr lang="el-GR" sz="2900" dirty="0" smtClean="0"/>
              <a:t>ιαδίκτυο </a:t>
            </a:r>
            <a:r>
              <a:rPr lang="el-GR" sz="2900" b="1" dirty="0"/>
              <a:t>µ</a:t>
            </a:r>
            <a:r>
              <a:rPr lang="el-GR" sz="2900" b="1" dirty="0" err="1"/>
              <a:t>ακριά</a:t>
            </a:r>
            <a:r>
              <a:rPr lang="el-GR" sz="2900" b="1" dirty="0"/>
              <a:t> από τα </a:t>
            </a:r>
            <a:r>
              <a:rPr lang="el-GR" sz="2900" b="1" dirty="0" smtClean="0"/>
              <a:t>υπνοδωμάτια</a:t>
            </a:r>
            <a:r>
              <a:rPr lang="el-GR" sz="2900" dirty="0" smtClean="0"/>
              <a:t> </a:t>
            </a:r>
            <a:r>
              <a:rPr lang="el-GR" sz="2900" dirty="0"/>
              <a:t>των παιδιών και σε </a:t>
            </a:r>
            <a:r>
              <a:rPr lang="el-GR" sz="2900" b="1" dirty="0"/>
              <a:t>κοινόχρηστους</a:t>
            </a:r>
            <a:r>
              <a:rPr lang="el-GR" sz="2900" dirty="0"/>
              <a:t> χώρους, ώστε να </a:t>
            </a:r>
            <a:r>
              <a:rPr lang="el-GR" sz="2900" dirty="0" smtClean="0"/>
              <a:t>επιβλέπουμε </a:t>
            </a:r>
            <a:r>
              <a:rPr lang="el-GR" sz="2900" dirty="0"/>
              <a:t>τις ώρες που δαπανούν.</a:t>
            </a: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4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</a:t>
            </a:r>
            <a:r>
              <a:rPr lang="el-GR" sz="3200" dirty="0" smtClean="0">
                <a:solidFill>
                  <a:srgbClr val="009A8F"/>
                </a:solidFill>
              </a:rPr>
              <a:t>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457259" cy="4270375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Ειδικά για τα παιδιά µ</a:t>
            </a:r>
            <a:r>
              <a:rPr lang="el-GR" dirty="0" err="1"/>
              <a:t>ικρής</a:t>
            </a:r>
            <a:r>
              <a:rPr lang="el-GR" dirty="0"/>
              <a:t> ηλικίας είναι καλό να </a:t>
            </a:r>
            <a:r>
              <a:rPr lang="el-GR" dirty="0" smtClean="0"/>
              <a:t>εγκαταστήσουμε </a:t>
            </a:r>
            <a:r>
              <a:rPr lang="el-GR" b="1" dirty="0"/>
              <a:t>φίλτρα γονικού ελέγχου </a:t>
            </a:r>
            <a:r>
              <a:rPr lang="el-GR" dirty="0"/>
              <a:t>σε όλες τις συσκευές που συνδέονται στο διαδίκτυο.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Τα </a:t>
            </a:r>
            <a:r>
              <a:rPr lang="el-GR" dirty="0"/>
              <a:t>φίλτρα δεν αφορούν µόνο στο µ</a:t>
            </a:r>
            <a:r>
              <a:rPr lang="el-GR" dirty="0" err="1"/>
              <a:t>πλοκάρισµα</a:t>
            </a:r>
            <a:r>
              <a:rPr lang="el-GR" dirty="0"/>
              <a:t> ή στο </a:t>
            </a:r>
            <a:r>
              <a:rPr lang="el-GR" dirty="0" err="1"/>
              <a:t>κλείδωµα</a:t>
            </a:r>
            <a:r>
              <a:rPr lang="el-GR" dirty="0"/>
              <a:t> ακατάλληλου υλικού, αλλά αποτελούν και ένα εργαλείο που µ</a:t>
            </a:r>
            <a:r>
              <a:rPr lang="el-GR" dirty="0" err="1"/>
              <a:t>πορεί</a:t>
            </a:r>
            <a:r>
              <a:rPr lang="el-GR" dirty="0"/>
              <a:t> να βοηθήσει στη θέσπιση </a:t>
            </a:r>
            <a:r>
              <a:rPr lang="el-GR" dirty="0" smtClean="0"/>
              <a:t>συγκεκριμένων </a:t>
            </a:r>
            <a:r>
              <a:rPr lang="el-GR" dirty="0"/>
              <a:t>ορίων καθώς τα παιδιά αναπτύσσονται και µ</a:t>
            </a:r>
            <a:r>
              <a:rPr lang="el-GR" dirty="0" err="1"/>
              <a:t>εγαλώνουν</a:t>
            </a:r>
            <a:r>
              <a:rPr lang="el-GR" dirty="0"/>
              <a:t>. </a:t>
            </a:r>
            <a:endParaRPr lang="el-GR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l-GR" dirty="0" smtClean="0"/>
          </a:p>
          <a:p>
            <a:pPr>
              <a:buBlip>
                <a:blip r:embed="rId2"/>
              </a:buBlip>
            </a:pPr>
            <a:r>
              <a:rPr lang="el-GR" dirty="0" smtClean="0"/>
              <a:t>Ας </a:t>
            </a:r>
            <a:r>
              <a:rPr lang="el-GR" dirty="0" err="1"/>
              <a:t>ενθαρρύνουµε</a:t>
            </a:r>
            <a:r>
              <a:rPr lang="el-GR" dirty="0"/>
              <a:t> τα παιδιά να ασχολούνται µε </a:t>
            </a:r>
            <a:r>
              <a:rPr lang="el-GR" b="1" dirty="0"/>
              <a:t>νέες δραστηριότητες και </a:t>
            </a:r>
            <a:r>
              <a:rPr lang="el-GR" b="1" dirty="0" err="1"/>
              <a:t>χόµπι</a:t>
            </a:r>
            <a:r>
              <a:rPr lang="el-GR" b="1" dirty="0"/>
              <a:t> </a:t>
            </a:r>
            <a:r>
              <a:rPr lang="el-GR" dirty="0"/>
              <a:t>που δεν </a:t>
            </a:r>
            <a:r>
              <a:rPr lang="el-GR" dirty="0" err="1"/>
              <a:t>περιλαµβάνουν</a:t>
            </a:r>
            <a:r>
              <a:rPr lang="el-GR" dirty="0"/>
              <a:t> τον υπολογιστή και ας </a:t>
            </a:r>
            <a:r>
              <a:rPr lang="el-GR" dirty="0" err="1"/>
              <a:t>ενθαρρύνουµε</a:t>
            </a:r>
            <a:r>
              <a:rPr lang="el-GR" dirty="0"/>
              <a:t> τις κοινωνικές τους αλληλεπιδράσεις. </a:t>
            </a:r>
            <a:endParaRPr lang="el-GR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Η </a:t>
            </a:r>
            <a:r>
              <a:rPr lang="el-GR" dirty="0"/>
              <a:t>έκθεση των παιδιών σε ποικίλα </a:t>
            </a:r>
            <a:r>
              <a:rPr lang="el-GR" dirty="0" err="1"/>
              <a:t>ερεθίσµατα</a:t>
            </a:r>
            <a:r>
              <a:rPr lang="el-GR" dirty="0"/>
              <a:t> και η συµµ</a:t>
            </a:r>
            <a:r>
              <a:rPr lang="el-GR" dirty="0" err="1"/>
              <a:t>ετοχή</a:t>
            </a:r>
            <a:r>
              <a:rPr lang="el-GR" dirty="0"/>
              <a:t> τους σε καλλιτεχνικές, αθλητικές και πολιτιστικές δραστηριότητες είναι ένας πολύ καλός τρόπος που θα τα βοηθήσει να υιοθετήσουν έναν </a:t>
            </a:r>
            <a:r>
              <a:rPr lang="el-GR" dirty="0" err="1"/>
              <a:t>ισορροπηµένο</a:t>
            </a:r>
            <a:r>
              <a:rPr lang="el-GR" dirty="0"/>
              <a:t> και </a:t>
            </a:r>
            <a:r>
              <a:rPr lang="el-GR" dirty="0" err="1"/>
              <a:t>δηµιουργικό</a:t>
            </a:r>
            <a:r>
              <a:rPr lang="el-GR" dirty="0"/>
              <a:t> τρόπο ζωής.</a:t>
            </a:r>
          </a:p>
          <a:p>
            <a:pPr>
              <a:buBlip>
                <a:blip r:embed="rId2"/>
              </a:buBlip>
            </a:pP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674" y="6138365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00" y="530578"/>
            <a:ext cx="1231026" cy="294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74" y="3437305"/>
            <a:ext cx="1231026" cy="2805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44" y="3897993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5011614" y="1031702"/>
            <a:ext cx="3549895" cy="233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74030" y="1031702"/>
            <a:ext cx="4009291" cy="2529569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Παρόλα αυτά αν τα συμπτώματα επιμένουν καλό είναι να ζητήσουμε άμεσα βοήθεια από κάποιον ειδικό!</a:t>
            </a:r>
            <a:endParaRPr lang="en-GB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3"/>
          <a:stretch/>
        </p:blipFill>
        <p:spPr>
          <a:xfrm>
            <a:off x="1299210" y="4097460"/>
            <a:ext cx="6115050" cy="21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είναι </a:t>
            </a:r>
            <a:r>
              <a:rPr lang="el-GR" dirty="0" smtClean="0">
                <a:solidFill>
                  <a:srgbClr val="009A8F"/>
                </a:solidFill>
              </a:rPr>
              <a:t>ο εθισμός στο διαδίκτυο;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3387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Ο «</a:t>
            </a:r>
            <a:r>
              <a:rPr lang="el-GR" dirty="0" err="1"/>
              <a:t>εθισµός</a:t>
            </a:r>
            <a:r>
              <a:rPr lang="el-GR" dirty="0"/>
              <a:t>» στο διαδίκτυο είναι ένας όρος </a:t>
            </a:r>
            <a:r>
              <a:rPr lang="el-GR" dirty="0" smtClean="0"/>
              <a:t>που </a:t>
            </a:r>
            <a:r>
              <a:rPr lang="el-GR" dirty="0"/>
              <a:t>προκαλεί </a:t>
            </a:r>
            <a:r>
              <a:rPr lang="el-GR" dirty="0" smtClean="0"/>
              <a:t>προβληματισμούς </a:t>
            </a:r>
            <a:r>
              <a:rPr lang="el-GR" dirty="0"/>
              <a:t>στην </a:t>
            </a:r>
            <a:r>
              <a:rPr lang="el-GR" dirty="0" smtClean="0"/>
              <a:t>επιστημονική </a:t>
            </a:r>
            <a:r>
              <a:rPr lang="el-GR" dirty="0"/>
              <a:t>κοινότητα. 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Εν </a:t>
            </a:r>
            <a:r>
              <a:rPr lang="el-GR" dirty="0"/>
              <a:t>τούτοις έχουν παρατηρηθεί αρκετές περιπτώσεις παιδιών, εφήβων και ενηλίκων που δαπανούν πάρα πολλές ώρες στο διαδίκτυο σε </a:t>
            </a:r>
            <a:r>
              <a:rPr lang="el-GR" dirty="0" err="1"/>
              <a:t>σηµείο</a:t>
            </a:r>
            <a:r>
              <a:rPr lang="el-GR" dirty="0"/>
              <a:t> που αυτό </a:t>
            </a:r>
            <a:r>
              <a:rPr lang="el-GR" b="1" dirty="0" err="1"/>
              <a:t>παρεµβαίνει</a:t>
            </a:r>
            <a:r>
              <a:rPr lang="el-GR" b="1" dirty="0"/>
              <a:t> στην προσωπική τους ζωή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9A8F"/>
                </a:solidFill>
              </a:rPr>
              <a:t>Μήπως δαπανώ </a:t>
            </a:r>
            <a:r>
              <a:rPr lang="el-GR" dirty="0">
                <a:solidFill>
                  <a:srgbClr val="009A8F"/>
                </a:solidFill>
              </a:rPr>
              <a:t>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</a:t>
            </a:r>
            <a:r>
              <a:rPr lang="el-GR" sz="1800" dirty="0" smtClean="0"/>
              <a:t>διαδίκτυο: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Θέλεις να περνάς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παραμελήσει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την οικογένεια ή/και τους φίλους σου επειδή θέλεις να δαπανάς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παραμελήσει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τις δραστηριότητές σου (π.χ.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χόµπυ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) για χάρη του διαδικτύου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αλλάξει τις συνήθειες διατροφής και ύπνου λόγω της ενασχόλησης µε το διαδίκτυο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 µ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ειωθεί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η επίδοσή σου στο σχολείο εξαιτίας των ωρών που δαπανάς στο διαδίκτυο;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0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9A8F"/>
                </a:solidFill>
              </a:rPr>
              <a:t>Μήπως δαπανώ </a:t>
            </a:r>
            <a:r>
              <a:rPr lang="el-GR" dirty="0">
                <a:solidFill>
                  <a:srgbClr val="009A8F"/>
                </a:solidFill>
              </a:rPr>
              <a:t>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</a:t>
            </a:r>
            <a:r>
              <a:rPr lang="el-GR" sz="1800" dirty="0" smtClean="0"/>
              <a:t>διαδίκτυο: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2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Τσακώνεσαι συχνά µε τους γονείς σου εξαιτίας των πολλών ωρών που ασχολείσαι µε το διαδίκτυο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Νιώθεις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κενό, ανησυχία,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άσχηµη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διάθεση ή και επιθετικότητα 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ή όταν οι γονείς σου προσπαθούν να σου περιορίσουν τη χρήση του διαδικτύου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Νιώθεις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ενθουσιασµό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, χαρά, ικανοποίηση µόνο όταν είσαι στο διαδίκτυο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σκέφτεσαι συνεχώς τις διαδικτυακές σου δραστηριότητες (π.χ. παιχνίδια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Λες συνήθως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ψέµατα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προς τα µέλη της οικογένειας και τους φίλους σου για το χρόνο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παραµονής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σου στο διαδίκτυο;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270375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l-GR" dirty="0" smtClean="0"/>
              <a:t>Καταρχάς </a:t>
            </a:r>
            <a:r>
              <a:rPr lang="el-GR" dirty="0"/>
              <a:t>είναι </a:t>
            </a:r>
            <a:r>
              <a:rPr lang="el-GR" dirty="0" smtClean="0"/>
              <a:t>σημαντικό </a:t>
            </a:r>
            <a:r>
              <a:rPr lang="el-GR" dirty="0"/>
              <a:t>να </a:t>
            </a:r>
            <a:r>
              <a:rPr lang="el-GR" dirty="0" smtClean="0"/>
              <a:t>αναγνωρίσουμε </a:t>
            </a:r>
            <a:r>
              <a:rPr lang="el-GR" dirty="0"/>
              <a:t>εάν υπάρχει και κάτι άλλο που µ</a:t>
            </a:r>
            <a:r>
              <a:rPr lang="el-GR" dirty="0" err="1"/>
              <a:t>πορεί</a:t>
            </a:r>
            <a:r>
              <a:rPr lang="el-GR" dirty="0"/>
              <a:t> να µας </a:t>
            </a:r>
            <a:r>
              <a:rPr lang="el-GR" b="1" dirty="0"/>
              <a:t>δυσκολεύει </a:t>
            </a:r>
            <a:r>
              <a:rPr lang="el-GR" b="1" dirty="0" smtClean="0"/>
              <a:t>συναισθηματικά </a:t>
            </a:r>
            <a:r>
              <a:rPr lang="el-GR" dirty="0"/>
              <a:t>και συνεπώς να ενισχύει την ενασχόληση µας µε το διαδίκτυο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 smtClean="0"/>
              <a:t>Εάν</a:t>
            </a:r>
            <a:r>
              <a:rPr lang="el-GR" dirty="0"/>
              <a:t>, για </a:t>
            </a:r>
            <a:r>
              <a:rPr lang="el-GR" dirty="0" smtClean="0"/>
              <a:t>παράδειγμα, </a:t>
            </a:r>
            <a:r>
              <a:rPr lang="el-GR" dirty="0"/>
              <a:t>τον τελευταίο καιρό </a:t>
            </a:r>
            <a:r>
              <a:rPr lang="el-GR" dirty="0" smtClean="0"/>
              <a:t>αντιμετωπίζεις </a:t>
            </a:r>
            <a:r>
              <a:rPr lang="el-GR" dirty="0"/>
              <a:t>κάποιο </a:t>
            </a:r>
            <a:r>
              <a:rPr lang="el-GR" dirty="0" smtClean="0"/>
              <a:t>πρόβλημα </a:t>
            </a:r>
            <a:r>
              <a:rPr lang="el-GR" dirty="0"/>
              <a:t>που σου </a:t>
            </a:r>
            <a:r>
              <a:rPr lang="el-GR" dirty="0" smtClean="0"/>
              <a:t>δημιουργεί </a:t>
            </a:r>
            <a:r>
              <a:rPr lang="el-GR" b="1" dirty="0">
                <a:solidFill>
                  <a:srgbClr val="009A8F"/>
                </a:solidFill>
              </a:rPr>
              <a:t>άγχος, ένταση, αρνητικά </a:t>
            </a:r>
            <a:r>
              <a:rPr lang="el-GR" b="1" dirty="0" smtClean="0">
                <a:solidFill>
                  <a:srgbClr val="009A8F"/>
                </a:solidFill>
              </a:rPr>
              <a:t>συναισθήματα, </a:t>
            </a:r>
            <a:r>
              <a:rPr lang="el-GR" b="1" dirty="0">
                <a:solidFill>
                  <a:srgbClr val="009A8F"/>
                </a:solidFill>
              </a:rPr>
              <a:t>µ</a:t>
            </a:r>
            <a:r>
              <a:rPr lang="el-GR" b="1" dirty="0" err="1">
                <a:solidFill>
                  <a:srgbClr val="009A8F"/>
                </a:solidFill>
              </a:rPr>
              <a:t>οναξιά</a:t>
            </a:r>
            <a:r>
              <a:rPr lang="el-GR" b="1" dirty="0">
                <a:solidFill>
                  <a:srgbClr val="009A8F"/>
                </a:solidFill>
              </a:rPr>
              <a:t> </a:t>
            </a:r>
            <a:r>
              <a:rPr lang="el-GR" dirty="0"/>
              <a:t>κ.λπ., τότε πρέπει να το αναγνωρίσεις και να το </a:t>
            </a:r>
            <a:r>
              <a:rPr lang="el-GR" dirty="0" smtClean="0"/>
              <a:t>αντιμετωπίσεις </a:t>
            </a:r>
            <a:r>
              <a:rPr lang="el-GR" dirty="0"/>
              <a:t>ζητώντας βοήθεια!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3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537" y="2352389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 smtClean="0"/>
              <a:t>Βρες υγιείς </a:t>
            </a:r>
            <a:r>
              <a:rPr lang="el-GR" dirty="0"/>
              <a:t>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</a:t>
            </a:r>
            <a:r>
              <a:rPr lang="el-GR" dirty="0" smtClean="0"/>
              <a:t>σου!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lvl="1">
              <a:buBlip>
                <a:blip r:embed="rId3"/>
              </a:buBlip>
            </a:pPr>
            <a:r>
              <a:rPr lang="el-GR" dirty="0"/>
              <a:t> Ποδόσφαιρο, µ</a:t>
            </a:r>
            <a:r>
              <a:rPr lang="el-GR" dirty="0" err="1"/>
              <a:t>πάσκετ</a:t>
            </a:r>
            <a:r>
              <a:rPr lang="el-GR" dirty="0"/>
              <a:t>, χορός, ζωγραφική, </a:t>
            </a:r>
            <a:r>
              <a:rPr lang="el-GR" dirty="0" err="1"/>
              <a:t>γυµναστική</a:t>
            </a:r>
            <a:r>
              <a:rPr lang="el-GR" dirty="0"/>
              <a:t>, µ</a:t>
            </a:r>
            <a:r>
              <a:rPr lang="el-GR" dirty="0" err="1"/>
              <a:t>ουσική</a:t>
            </a:r>
            <a:r>
              <a:rPr lang="el-GR" dirty="0"/>
              <a:t> είναι µ</a:t>
            </a:r>
            <a:r>
              <a:rPr lang="el-GR" dirty="0" err="1"/>
              <a:t>ερικές</a:t>
            </a:r>
            <a:r>
              <a:rPr lang="el-GR" dirty="0"/>
              <a:t> µόνο ασχολίες που θα σε βοηθήσουν να ξοδεύεις λιγότερο χρόνο στο διαδίκτυο αλλά και να </a:t>
            </a:r>
            <a:r>
              <a:rPr lang="el-GR" b="1" dirty="0">
                <a:solidFill>
                  <a:srgbClr val="009A8F"/>
                </a:solidFill>
              </a:rPr>
              <a:t>αποκτήσεις καινούργιους φίλους</a:t>
            </a:r>
            <a:r>
              <a:rPr lang="el-GR" dirty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5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846" y="2256112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 smtClean="0"/>
              <a:t>Ενίσχυσε </a:t>
            </a:r>
            <a:r>
              <a:rPr lang="el-GR" dirty="0"/>
              <a:t>τις ικανότητες στις διαπροσωπικές σου σχέσεις και επέκτεινε το δίκτυο των φίλων σου! 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lvl="1">
              <a:buBlip>
                <a:blip r:embed="rId3"/>
              </a:buBlip>
            </a:pPr>
            <a:r>
              <a:rPr lang="el-GR" dirty="0"/>
              <a:t>Πολλές φορές όταν </a:t>
            </a:r>
            <a:r>
              <a:rPr lang="el-GR" b="1" dirty="0" smtClean="0">
                <a:solidFill>
                  <a:srgbClr val="009A8F"/>
                </a:solidFill>
              </a:rPr>
              <a:t>νιώθουμε απομονωμένοι </a:t>
            </a:r>
            <a:r>
              <a:rPr lang="el-GR" dirty="0"/>
              <a:t>από φίλους και </a:t>
            </a:r>
            <a:r>
              <a:rPr lang="el-GR" dirty="0" smtClean="0"/>
              <a:t>συνομηλίκους τείνουμε </a:t>
            </a:r>
            <a:r>
              <a:rPr lang="el-GR" dirty="0"/>
              <a:t>να </a:t>
            </a:r>
            <a:r>
              <a:rPr lang="el-GR" dirty="0" smtClean="0"/>
              <a:t>σπαταλάμε </a:t>
            </a:r>
            <a:r>
              <a:rPr lang="el-GR" dirty="0"/>
              <a:t>περισσότερες ώρες στο διαδίκτυο. Όσο πιο </a:t>
            </a:r>
            <a:r>
              <a:rPr lang="el-GR" b="1" dirty="0">
                <a:solidFill>
                  <a:srgbClr val="009A8F"/>
                </a:solidFill>
              </a:rPr>
              <a:t>πολλές κοινωνικές σχέσεις</a:t>
            </a:r>
            <a:r>
              <a:rPr lang="el-GR" dirty="0"/>
              <a:t> έχεις στην </a:t>
            </a:r>
            <a:r>
              <a:rPr lang="el-GR" dirty="0" smtClean="0"/>
              <a:t>πραγματική </a:t>
            </a:r>
            <a:r>
              <a:rPr lang="el-GR" dirty="0"/>
              <a:t>ζωή, τόσο λιγότερο θα χρειάζεσαι το διαδίκτυο!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6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500" y="2193926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 smtClean="0"/>
              <a:t>Θέσε </a:t>
            </a:r>
            <a:r>
              <a:rPr lang="el-GR" dirty="0"/>
              <a:t>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</a:t>
            </a:r>
            <a:r>
              <a:rPr lang="el-GR" dirty="0" smtClean="0"/>
              <a:t>!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lvl="1">
              <a:buBlip>
                <a:blip r:embed="rId3"/>
              </a:buBlip>
            </a:pPr>
            <a:r>
              <a:rPr lang="el-GR" dirty="0"/>
              <a:t> Για </a:t>
            </a:r>
            <a:r>
              <a:rPr lang="el-GR" dirty="0" err="1"/>
              <a:t>παράδειγµα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χρησιµοποιήσεις</a:t>
            </a:r>
            <a:r>
              <a:rPr lang="el-GR" dirty="0"/>
              <a:t> ένα ξυπνητήρι που να σου </a:t>
            </a:r>
            <a:r>
              <a:rPr lang="el-GR" dirty="0" err="1"/>
              <a:t>υπενθυµίζει</a:t>
            </a:r>
            <a:r>
              <a:rPr lang="el-GR" dirty="0"/>
              <a:t> πότε πρέπει να </a:t>
            </a:r>
            <a:r>
              <a:rPr lang="el-GR" dirty="0" err="1"/>
              <a:t>σταµατήσεις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δεσµευτείς</a:t>
            </a:r>
            <a:r>
              <a:rPr lang="el-GR" dirty="0"/>
              <a:t> ότι θα κλείνεις τον υπολογιστή ή το κινητό </a:t>
            </a:r>
            <a:r>
              <a:rPr lang="el-GR" dirty="0" err="1"/>
              <a:t>συγκεκριµένες</a:t>
            </a:r>
            <a:r>
              <a:rPr lang="el-GR" dirty="0"/>
              <a:t> ώρες κάθε βράδυ και να µ</a:t>
            </a:r>
            <a:r>
              <a:rPr lang="el-GR" dirty="0" err="1"/>
              <a:t>παίνεις</a:t>
            </a:r>
            <a:r>
              <a:rPr lang="el-GR" dirty="0"/>
              <a:t> στο διαδίκτυο αφού έχεις τελειώσει µε τις υπόλοιπες υποχρεώσεις σου!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4102" y="1679548"/>
            <a:ext cx="7831248" cy="4028792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A8F"/>
                </a:solidFill>
              </a:rPr>
              <a:t>	</a:t>
            </a:r>
            <a:r>
              <a:rPr lang="el-GR" dirty="0" smtClean="0">
                <a:solidFill>
                  <a:srgbClr val="009A8F"/>
                </a:solidFill>
              </a:rPr>
              <a:t>Να θυμάσαι…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360348" y="2174225"/>
            <a:ext cx="745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..ε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είσ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αι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υπ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εύθυνος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γι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 τη συµπεριφορά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σου</a:t>
            </a:r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348" y="3323615"/>
            <a:ext cx="800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και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όνο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ορείς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να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την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ελέγξεις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!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59A1CF"/>
              </a:clrFrom>
              <a:clrTo>
                <a:srgbClr val="59A1CF">
                  <a:alpha val="0"/>
                </a:srgbClr>
              </a:clrTo>
            </a:clrChange>
          </a:blip>
          <a:stretch>
            <a:fillRect/>
          </a:stretch>
        </p:blipFill>
        <p:spPr>
          <a:xfrm rot="20985022">
            <a:off x="207472" y="468520"/>
            <a:ext cx="1259945" cy="11421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10" y="4144994"/>
            <a:ext cx="2229103" cy="19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850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Open Sans</vt:lpstr>
      <vt:lpstr>Office Theme</vt:lpstr>
      <vt:lpstr>PowerPoint Presentation</vt:lpstr>
      <vt:lpstr>Τι είναι ο εθισμός στο διαδίκτυο;</vt:lpstr>
      <vt:lpstr>Μήπως δαπανώ υπερβολικά πολλές ώρες στο διαδίκτυο;</vt:lpstr>
      <vt:lpstr>Μήπως δαπανώ υπερβολικά πολλές ώρες στο διαδίκτυο;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 Να θυμάσαι…</vt:lpstr>
      <vt:lpstr>Τι µπορώ να κάνω ως γονέας για το παιδί μου;</vt:lpstr>
      <vt:lpstr>Τι µπορώ να κάνω ως γονέας για το παιδί μου;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91</cp:revision>
  <dcterms:created xsi:type="dcterms:W3CDTF">2017-02-20T07:48:45Z</dcterms:created>
  <dcterms:modified xsi:type="dcterms:W3CDTF">2017-03-29T11:39:57Z</dcterms:modified>
</cp:coreProperties>
</file>